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4" r:id="rId2"/>
    <p:sldId id="277" r:id="rId3"/>
    <p:sldId id="376" r:id="rId4"/>
    <p:sldId id="378" r:id="rId5"/>
    <p:sldId id="364" r:id="rId6"/>
    <p:sldId id="365" r:id="rId7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71156" autoAdjust="0"/>
  </p:normalViewPr>
  <p:slideViewPr>
    <p:cSldViewPr snapToGrid="0">
      <p:cViewPr varScale="1">
        <p:scale>
          <a:sx n="89" d="100"/>
          <a:sy n="89" d="100"/>
        </p:scale>
        <p:origin x="1824" y="168"/>
      </p:cViewPr>
      <p:guideLst/>
    </p:cSldViewPr>
  </p:slideViewPr>
  <p:outlineViewPr>
    <p:cViewPr>
      <p:scale>
        <a:sx n="33" d="100"/>
        <a:sy n="33" d="100"/>
      </p:scale>
      <p:origin x="0" y="-4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Mischung" userId="3b8e66134f72d623" providerId="LiveId" clId="{C217FC82-4716-4A71-9414-1CBAA49C8617}"/>
    <pc:docChg chg="modSld">
      <pc:chgData name="Marianne Mischung" userId="3b8e66134f72d623" providerId="LiveId" clId="{C217FC82-4716-4A71-9414-1CBAA49C8617}" dt="2020-04-22T07:26:41.040" v="0" actId="1076"/>
      <pc:docMkLst>
        <pc:docMk/>
      </pc:docMkLst>
      <pc:sldChg chg="modSp">
        <pc:chgData name="Marianne Mischung" userId="3b8e66134f72d623" providerId="LiveId" clId="{C217FC82-4716-4A71-9414-1CBAA49C8617}" dt="2020-04-22T07:26:41.040" v="0" actId="1076"/>
        <pc:sldMkLst>
          <pc:docMk/>
          <pc:sldMk cId="3327296882" sldId="277"/>
        </pc:sldMkLst>
        <pc:spChg chg="mod">
          <ac:chgData name="Marianne Mischung" userId="3b8e66134f72d623" providerId="LiveId" clId="{C217FC82-4716-4A71-9414-1CBAA49C8617}" dt="2020-04-22T07:26:41.040" v="0" actId="1076"/>
          <ac:spMkLst>
            <pc:docMk/>
            <pc:sldMk cId="3327296882" sldId="277"/>
            <ac:spMk id="10" creationId="{206FB9FA-94F8-4482-A682-0AE1682CCEE7}"/>
          </ac:spMkLst>
        </pc:spChg>
      </pc:sldChg>
    </pc:docChg>
  </pc:docChgLst>
  <pc:docChgLst>
    <pc:chgData name="Marianne Mischung" userId="3b8e66134f72d623" providerId="LiveId" clId="{9282304F-E06E-45A4-8BF7-646144BF0CD2}"/>
    <pc:docChg chg="delSld">
      <pc:chgData name="Marianne Mischung" userId="3b8e66134f72d623" providerId="LiveId" clId="{9282304F-E06E-45A4-8BF7-646144BF0CD2}" dt="2020-04-14T15:13:56.959" v="21" actId="47"/>
      <pc:docMkLst>
        <pc:docMk/>
      </pc:docMkLst>
      <pc:sldChg chg="del">
        <pc:chgData name="Marianne Mischung" userId="3b8e66134f72d623" providerId="LiveId" clId="{9282304F-E06E-45A4-8BF7-646144BF0CD2}" dt="2020-04-14T15:13:35.260" v="0" actId="47"/>
        <pc:sldMkLst>
          <pc:docMk/>
          <pc:sldMk cId="3722486739" sldId="256"/>
        </pc:sldMkLst>
      </pc:sldChg>
      <pc:sldChg chg="del">
        <pc:chgData name="Marianne Mischung" userId="3b8e66134f72d623" providerId="LiveId" clId="{9282304F-E06E-45A4-8BF7-646144BF0CD2}" dt="2020-04-14T15:13:35.770" v="1" actId="47"/>
        <pc:sldMkLst>
          <pc:docMk/>
          <pc:sldMk cId="2771859900" sldId="265"/>
        </pc:sldMkLst>
      </pc:sldChg>
      <pc:sldChg chg="del">
        <pc:chgData name="Marianne Mischung" userId="3b8e66134f72d623" providerId="LiveId" clId="{9282304F-E06E-45A4-8BF7-646144BF0CD2}" dt="2020-04-14T15:13:48.590" v="5" actId="47"/>
        <pc:sldMkLst>
          <pc:docMk/>
          <pc:sldMk cId="3691025373" sldId="278"/>
        </pc:sldMkLst>
      </pc:sldChg>
      <pc:sldChg chg="del">
        <pc:chgData name="Marianne Mischung" userId="3b8e66134f72d623" providerId="LiveId" clId="{9282304F-E06E-45A4-8BF7-646144BF0CD2}" dt="2020-04-14T15:13:54.914" v="17" actId="47"/>
        <pc:sldMkLst>
          <pc:docMk/>
          <pc:sldMk cId="1854498565" sldId="310"/>
        </pc:sldMkLst>
      </pc:sldChg>
      <pc:sldChg chg="del">
        <pc:chgData name="Marianne Mischung" userId="3b8e66134f72d623" providerId="LiveId" clId="{9282304F-E06E-45A4-8BF7-646144BF0CD2}" dt="2020-04-14T15:13:53.379" v="14" actId="47"/>
        <pc:sldMkLst>
          <pc:docMk/>
          <pc:sldMk cId="1201127124" sldId="311"/>
        </pc:sldMkLst>
      </pc:sldChg>
      <pc:sldChg chg="del">
        <pc:chgData name="Marianne Mischung" userId="3b8e66134f72d623" providerId="LiveId" clId="{9282304F-E06E-45A4-8BF7-646144BF0CD2}" dt="2020-04-14T15:13:54.458" v="16" actId="47"/>
        <pc:sldMkLst>
          <pc:docMk/>
          <pc:sldMk cId="911861595" sldId="312"/>
        </pc:sldMkLst>
      </pc:sldChg>
      <pc:sldChg chg="del">
        <pc:chgData name="Marianne Mischung" userId="3b8e66134f72d623" providerId="LiveId" clId="{9282304F-E06E-45A4-8BF7-646144BF0CD2}" dt="2020-04-14T15:13:55.338" v="18" actId="47"/>
        <pc:sldMkLst>
          <pc:docMk/>
          <pc:sldMk cId="900058394" sldId="313"/>
        </pc:sldMkLst>
      </pc:sldChg>
      <pc:sldChg chg="del">
        <pc:chgData name="Marianne Mischung" userId="3b8e66134f72d623" providerId="LiveId" clId="{9282304F-E06E-45A4-8BF7-646144BF0CD2}" dt="2020-04-14T15:13:49.360" v="6" actId="47"/>
        <pc:sldMkLst>
          <pc:docMk/>
          <pc:sldMk cId="975574600" sldId="350"/>
        </pc:sldMkLst>
      </pc:sldChg>
      <pc:sldChg chg="del">
        <pc:chgData name="Marianne Mischung" userId="3b8e66134f72d623" providerId="LiveId" clId="{9282304F-E06E-45A4-8BF7-646144BF0CD2}" dt="2020-04-14T15:13:49.862" v="7" actId="47"/>
        <pc:sldMkLst>
          <pc:docMk/>
          <pc:sldMk cId="1943297330" sldId="351"/>
        </pc:sldMkLst>
      </pc:sldChg>
      <pc:sldChg chg="del">
        <pc:chgData name="Marianne Mischung" userId="3b8e66134f72d623" providerId="LiveId" clId="{9282304F-E06E-45A4-8BF7-646144BF0CD2}" dt="2020-04-14T15:13:50.343" v="8" actId="47"/>
        <pc:sldMkLst>
          <pc:docMk/>
          <pc:sldMk cId="410340725" sldId="352"/>
        </pc:sldMkLst>
      </pc:sldChg>
      <pc:sldChg chg="del">
        <pc:chgData name="Marianne Mischung" userId="3b8e66134f72d623" providerId="LiveId" clId="{9282304F-E06E-45A4-8BF7-646144BF0CD2}" dt="2020-04-14T15:13:50.858" v="9" actId="47"/>
        <pc:sldMkLst>
          <pc:docMk/>
          <pc:sldMk cId="3925060247" sldId="354"/>
        </pc:sldMkLst>
      </pc:sldChg>
      <pc:sldChg chg="del">
        <pc:chgData name="Marianne Mischung" userId="3b8e66134f72d623" providerId="LiveId" clId="{9282304F-E06E-45A4-8BF7-646144BF0CD2}" dt="2020-04-14T15:13:37.541" v="3" actId="47"/>
        <pc:sldMkLst>
          <pc:docMk/>
          <pc:sldMk cId="1757151475" sldId="355"/>
        </pc:sldMkLst>
      </pc:sldChg>
      <pc:sldChg chg="del">
        <pc:chgData name="Marianne Mischung" userId="3b8e66134f72d623" providerId="LiveId" clId="{9282304F-E06E-45A4-8BF7-646144BF0CD2}" dt="2020-04-14T15:13:56.959" v="21" actId="47"/>
        <pc:sldMkLst>
          <pc:docMk/>
          <pc:sldMk cId="1040041039" sldId="357"/>
        </pc:sldMkLst>
      </pc:sldChg>
      <pc:sldChg chg="del">
        <pc:chgData name="Marianne Mischung" userId="3b8e66134f72d623" providerId="LiveId" clId="{9282304F-E06E-45A4-8BF7-646144BF0CD2}" dt="2020-04-14T15:13:51.900" v="11" actId="47"/>
        <pc:sldMkLst>
          <pc:docMk/>
          <pc:sldMk cId="2430834322" sldId="367"/>
        </pc:sldMkLst>
      </pc:sldChg>
      <pc:sldChg chg="del">
        <pc:chgData name="Marianne Mischung" userId="3b8e66134f72d623" providerId="LiveId" clId="{9282304F-E06E-45A4-8BF7-646144BF0CD2}" dt="2020-04-14T15:13:52.939" v="13" actId="47"/>
        <pc:sldMkLst>
          <pc:docMk/>
          <pc:sldMk cId="1576409960" sldId="369"/>
        </pc:sldMkLst>
      </pc:sldChg>
      <pc:sldChg chg="del">
        <pc:chgData name="Marianne Mischung" userId="3b8e66134f72d623" providerId="LiveId" clId="{9282304F-E06E-45A4-8BF7-646144BF0CD2}" dt="2020-04-14T15:13:51.233" v="10" actId="47"/>
        <pc:sldMkLst>
          <pc:docMk/>
          <pc:sldMk cId="3649533354" sldId="370"/>
        </pc:sldMkLst>
      </pc:sldChg>
      <pc:sldChg chg="del">
        <pc:chgData name="Marianne Mischung" userId="3b8e66134f72d623" providerId="LiveId" clId="{9282304F-E06E-45A4-8BF7-646144BF0CD2}" dt="2020-04-14T15:13:55.961" v="19" actId="47"/>
        <pc:sldMkLst>
          <pc:docMk/>
          <pc:sldMk cId="1543346427" sldId="371"/>
        </pc:sldMkLst>
      </pc:sldChg>
      <pc:sldChg chg="del">
        <pc:chgData name="Marianne Mischung" userId="3b8e66134f72d623" providerId="LiveId" clId="{9282304F-E06E-45A4-8BF7-646144BF0CD2}" dt="2020-04-14T15:13:53.960" v="15" actId="47"/>
        <pc:sldMkLst>
          <pc:docMk/>
          <pc:sldMk cId="347079054" sldId="372"/>
        </pc:sldMkLst>
      </pc:sldChg>
      <pc:sldChg chg="del">
        <pc:chgData name="Marianne Mischung" userId="3b8e66134f72d623" providerId="LiveId" clId="{9282304F-E06E-45A4-8BF7-646144BF0CD2}" dt="2020-04-14T15:13:56.331" v="20" actId="47"/>
        <pc:sldMkLst>
          <pc:docMk/>
          <pc:sldMk cId="2243096756" sldId="374"/>
        </pc:sldMkLst>
      </pc:sldChg>
      <pc:sldChg chg="del">
        <pc:chgData name="Marianne Mischung" userId="3b8e66134f72d623" providerId="LiveId" clId="{9282304F-E06E-45A4-8BF7-646144BF0CD2}" dt="2020-04-14T15:13:36.722" v="2" actId="47"/>
        <pc:sldMkLst>
          <pc:docMk/>
          <pc:sldMk cId="1713989315" sldId="375"/>
        </pc:sldMkLst>
      </pc:sldChg>
      <pc:sldChg chg="del">
        <pc:chgData name="Marianne Mischung" userId="3b8e66134f72d623" providerId="LiveId" clId="{9282304F-E06E-45A4-8BF7-646144BF0CD2}" dt="2020-04-14T15:13:47.535" v="4" actId="47"/>
        <pc:sldMkLst>
          <pc:docMk/>
          <pc:sldMk cId="2471834557" sldId="385"/>
        </pc:sldMkLst>
      </pc:sldChg>
      <pc:sldChg chg="del">
        <pc:chgData name="Marianne Mischung" userId="3b8e66134f72d623" providerId="LiveId" clId="{9282304F-E06E-45A4-8BF7-646144BF0CD2}" dt="2020-04-14T15:13:52.427" v="12" actId="47"/>
        <pc:sldMkLst>
          <pc:docMk/>
          <pc:sldMk cId="1457969700" sldId="386"/>
        </pc:sldMkLst>
      </pc:sldChg>
    </pc:docChg>
  </pc:docChgLst>
  <pc:docChgLst>
    <pc:chgData name="Marianne Mischung" userId="3b8e66134f72d623" providerId="LiveId" clId="{2F6EB4BA-A83C-B04F-8882-E0BB5EA5D88F}"/>
    <pc:docChg chg="undo custSel addSld delSld modSld">
      <pc:chgData name="Marianne Mischung" userId="3b8e66134f72d623" providerId="LiveId" clId="{2F6EB4BA-A83C-B04F-8882-E0BB5EA5D88F}" dt="2023-02-27T16:14:00.699" v="183" actId="2696"/>
      <pc:docMkLst>
        <pc:docMk/>
      </pc:docMkLst>
      <pc:sldChg chg="addSp delSp modSp mod">
        <pc:chgData name="Marianne Mischung" userId="3b8e66134f72d623" providerId="LiveId" clId="{2F6EB4BA-A83C-B04F-8882-E0BB5EA5D88F}" dt="2023-02-27T16:13:47.666" v="181" actId="20577"/>
        <pc:sldMkLst>
          <pc:docMk/>
          <pc:sldMk cId="1862345494" sldId="376"/>
        </pc:sldMkLst>
        <pc:spChg chg="mod">
          <ac:chgData name="Marianne Mischung" userId="3b8e66134f72d623" providerId="LiveId" clId="{2F6EB4BA-A83C-B04F-8882-E0BB5EA5D88F}" dt="2023-02-27T16:13:19.974" v="98" actId="27636"/>
          <ac:spMkLst>
            <pc:docMk/>
            <pc:sldMk cId="1862345494" sldId="376"/>
            <ac:spMk id="2" creationId="{2E79551F-5ED8-40A9-BB88-9C9C428D82BF}"/>
          </ac:spMkLst>
        </pc:spChg>
        <pc:spChg chg="mod">
          <ac:chgData name="Marianne Mischung" userId="3b8e66134f72d623" providerId="LiveId" clId="{2F6EB4BA-A83C-B04F-8882-E0BB5EA5D88F}" dt="2023-02-27T16:13:10.003" v="93" actId="1076"/>
          <ac:spMkLst>
            <pc:docMk/>
            <pc:sldMk cId="1862345494" sldId="376"/>
            <ac:spMk id="3" creationId="{E3C050E7-646C-4BAC-A563-BF49EF9AA8D1}"/>
          </ac:spMkLst>
        </pc:spChg>
        <pc:spChg chg="add del">
          <ac:chgData name="Marianne Mischung" userId="3b8e66134f72d623" providerId="LiveId" clId="{2F6EB4BA-A83C-B04F-8882-E0BB5EA5D88F}" dt="2023-02-27T16:13:10.243" v="94" actId="478"/>
          <ac:spMkLst>
            <pc:docMk/>
            <pc:sldMk cId="1862345494" sldId="376"/>
            <ac:spMk id="8" creationId="{8A71663C-C1FD-43A5-AA52-4C3DAA04BCBC}"/>
          </ac:spMkLst>
        </pc:spChg>
        <pc:spChg chg="add del mod">
          <ac:chgData name="Marianne Mischung" userId="3b8e66134f72d623" providerId="LiveId" clId="{2F6EB4BA-A83C-B04F-8882-E0BB5EA5D88F}" dt="2023-02-27T16:13:47.666" v="181" actId="20577"/>
          <ac:spMkLst>
            <pc:docMk/>
            <pc:sldMk cId="1862345494" sldId="376"/>
            <ac:spMk id="10" creationId="{BDD3A3BE-FAC6-48D2-B98F-3C91A20E0AAD}"/>
          </ac:spMkLst>
        </pc:spChg>
      </pc:sldChg>
      <pc:sldChg chg="add del">
        <pc:chgData name="Marianne Mischung" userId="3b8e66134f72d623" providerId="LiveId" clId="{2F6EB4BA-A83C-B04F-8882-E0BB5EA5D88F}" dt="2023-02-27T16:13:56.520" v="182" actId="2696"/>
        <pc:sldMkLst>
          <pc:docMk/>
          <pc:sldMk cId="3226757750" sldId="377"/>
        </pc:sldMkLst>
      </pc:sldChg>
      <pc:sldChg chg="add del">
        <pc:chgData name="Marianne Mischung" userId="3b8e66134f72d623" providerId="LiveId" clId="{2F6EB4BA-A83C-B04F-8882-E0BB5EA5D88F}" dt="2023-02-27T16:12:32.130" v="77" actId="2696"/>
        <pc:sldMkLst>
          <pc:docMk/>
          <pc:sldMk cId="985554368" sldId="378"/>
        </pc:sldMkLst>
      </pc:sldChg>
      <pc:sldChg chg="modSp del mod">
        <pc:chgData name="Marianne Mischung" userId="3b8e66134f72d623" providerId="LiveId" clId="{2F6EB4BA-A83C-B04F-8882-E0BB5EA5D88F}" dt="2023-02-27T16:14:00.699" v="183" actId="2696"/>
        <pc:sldMkLst>
          <pc:docMk/>
          <pc:sldMk cId="1783029572" sldId="379"/>
        </pc:sldMkLst>
        <pc:spChg chg="mod">
          <ac:chgData name="Marianne Mischung" userId="3b8e66134f72d623" providerId="LiveId" clId="{2F6EB4BA-A83C-B04F-8882-E0BB5EA5D88F}" dt="2023-02-27T16:13:10.711" v="96" actId="20577"/>
          <ac:spMkLst>
            <pc:docMk/>
            <pc:sldMk cId="1783029572" sldId="379"/>
            <ac:spMk id="3" creationId="{61EDE0E4-136F-4E30-9FEB-78E049AD09F8}"/>
          </ac:spMkLst>
        </pc:spChg>
      </pc:sldChg>
    </pc:docChg>
  </pc:docChgLst>
  <pc:docChgLst>
    <pc:chgData name="Marianne Mischung" userId="3b8e66134f72d623" providerId="LiveId" clId="{E37EB964-2415-A64A-9301-542D5BC76AA9}"/>
    <pc:docChg chg="modSld">
      <pc:chgData name="Marianne Mischung" userId="3b8e66134f72d623" providerId="LiveId" clId="{E37EB964-2415-A64A-9301-542D5BC76AA9}" dt="2023-01-02T15:59:25.769" v="1" actId="20577"/>
      <pc:docMkLst>
        <pc:docMk/>
      </pc:docMkLst>
      <pc:sldChg chg="modSp mod">
        <pc:chgData name="Marianne Mischung" userId="3b8e66134f72d623" providerId="LiveId" clId="{E37EB964-2415-A64A-9301-542D5BC76AA9}" dt="2023-01-02T15:59:19.302" v="0" actId="20577"/>
        <pc:sldMkLst>
          <pc:docMk/>
          <pc:sldMk cId="3327296882" sldId="277"/>
        </pc:sldMkLst>
        <pc:spChg chg="mod">
          <ac:chgData name="Marianne Mischung" userId="3b8e66134f72d623" providerId="LiveId" clId="{E37EB964-2415-A64A-9301-542D5BC76AA9}" dt="2023-01-02T15:59:19.302" v="0" actId="20577"/>
          <ac:spMkLst>
            <pc:docMk/>
            <pc:sldMk cId="3327296882" sldId="277"/>
            <ac:spMk id="2" creationId="{00000000-0000-0000-0000-000000000000}"/>
          </ac:spMkLst>
        </pc:spChg>
      </pc:sldChg>
      <pc:sldChg chg="modSp mod">
        <pc:chgData name="Marianne Mischung" userId="3b8e66134f72d623" providerId="LiveId" clId="{E37EB964-2415-A64A-9301-542D5BC76AA9}" dt="2023-01-02T15:59:25.769" v="1" actId="20577"/>
        <pc:sldMkLst>
          <pc:docMk/>
          <pc:sldMk cId="985554368" sldId="378"/>
        </pc:sldMkLst>
        <pc:spChg chg="mod">
          <ac:chgData name="Marianne Mischung" userId="3b8e66134f72d623" providerId="LiveId" clId="{E37EB964-2415-A64A-9301-542D5BC76AA9}" dt="2023-01-02T15:59:25.769" v="1" actId="20577"/>
          <ac:spMkLst>
            <pc:docMk/>
            <pc:sldMk cId="985554368" sldId="378"/>
            <ac:spMk id="2" creationId="{89C7BEBC-7D93-458B-877B-FC607D1640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512A5ACE-F013-4B66-8F91-D79ED4118E1B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854650A7-CA1E-4A02-AB7C-A4D9575CA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73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50A7-CA1E-4A02-AB7C-A4D9575CA7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0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Quellen:</a:t>
            </a:r>
          </a:p>
          <a:p>
            <a:pPr defTabSz="955274">
              <a:defRPr/>
            </a:pPr>
            <a:r>
              <a:rPr lang="de-DE" dirty="0"/>
              <a:t>Plenum: Plenum: https://free-images.com/display/parliament_eu_brussels_policy.html, abgerufen am 25.03.2020</a:t>
            </a:r>
          </a:p>
          <a:p>
            <a:pPr defTabSz="955274">
              <a:defRPr/>
            </a:pPr>
            <a:endParaRPr lang="de-DE" dirty="0"/>
          </a:p>
          <a:p>
            <a:pPr defTabSz="955274">
              <a:defRPr/>
            </a:pPr>
            <a:r>
              <a:rPr lang="de-DE" dirty="0"/>
              <a:t>Jugendgruppe: https://www.pexels.com/de-de/foto/dammerung-draussen-erwachsener-fotoshooting-1000445/, abgerufen am 25.03.2020</a:t>
            </a:r>
          </a:p>
          <a:p>
            <a:pPr defTabSz="955274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50A7-CA1E-4A02-AB7C-A4D9575CA7E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98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 der Fotos:</a:t>
            </a:r>
          </a:p>
          <a:p>
            <a:endParaRPr lang="de-DE" dirty="0"/>
          </a:p>
          <a:p>
            <a:r>
              <a:rPr lang="de-DE" dirty="0"/>
              <a:t>Wahlbrief Urne: https://www.pexels.com/de-de/suche/demokratie/, abgerufen am 25.03.2020</a:t>
            </a:r>
          </a:p>
          <a:p>
            <a:endParaRPr lang="de-DE" dirty="0"/>
          </a:p>
          <a:p>
            <a:r>
              <a:rPr lang="de-DE" dirty="0"/>
              <a:t>Tracht auf Ständer: https://www.publicdomainpictures.net/en/view-image.php?image=113267&amp;picture=traditional-bavarian-costume, abgerufen am 25.03.2020</a:t>
            </a:r>
          </a:p>
          <a:p>
            <a:endParaRPr lang="de-DE" dirty="0"/>
          </a:p>
          <a:p>
            <a:r>
              <a:rPr lang="de-DE" dirty="0"/>
              <a:t>Ich und die anderen: https://www.pexels.com/de-de/foto/menge-menschenmenge-menschenmasse-reflektierung-1679618/, abgerufen am 25.03.2020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50A7-CA1E-4A02-AB7C-A4D9575CA7E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756D0-D2BF-47FB-B9A4-4DCB2850F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5D9F24-1088-4F37-8FC3-F2B78E7D2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EF005-C94B-437F-895F-034F78FB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48DFA9-D388-4EBA-BF29-15EBF98E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F91B8-C0C7-4F44-BDFA-EC77F83E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2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713BF-2628-4986-95A1-E6DD891B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73C03F-1B5B-478D-B6DE-9FAD15790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27205F-4C82-4C85-A508-12887C14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7FE793-E1CF-4B49-A68E-2120A96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AC1A0-5AA5-48D2-8481-A310F91F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7ECDF6-C940-4BD0-9EA8-7C045700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BE4D3F-03A9-4185-B5FD-37BBB136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050B1-D4B3-40A9-954E-0525D255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BB1E90-D7E0-4859-9964-B7684422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F06C5-2B24-49F0-8AD4-09A36058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01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26188-11E3-488F-AD85-103D5C8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2286D-10CB-44CD-93AA-DEB9A4B3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1377A1-00CE-4F16-9F00-6ED39F88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FBD344-1BA1-4338-A3C2-12D3F1E5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876488-6129-46FD-A5AA-ED896E0B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6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D6B8-3C4B-4200-8BD6-DD7B487C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BB8C6B-1088-4A2E-80E7-2FFAAF5D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2286-CA2D-41D2-8C09-661EF17C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20F76-1C38-4C04-A1CE-58EA854A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D6E2D-D4A7-47DC-89A7-278BF80C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4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DE739-6250-4462-9AE7-1F1F9DA3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85D93-C2D6-4D44-9F42-2F99EC2BE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69C809-EB29-48A4-AC2D-C74D3304B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FB5EF3-6E34-4C77-8BDF-2979F62D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0F1584-F028-4C3C-AE55-BBA5CA01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B45CCD-199A-46CF-BBBB-8D4056A7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9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398-65DB-45DA-9FB9-75B1238E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BAFD53-4C61-483C-B3C7-06BFE3975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8BA160-0325-4D39-90A5-3F9B692DA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6000EA-727E-48F9-B62A-1C4F4E966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D2BE68-EB11-4453-B00C-A399B2C4A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59238C-1BD2-44AB-8E9B-1557D775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6D154-442E-45F6-9133-35A6B62B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D265A8-BE1E-4C7C-911B-CBEDEF05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2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935EF-E2D3-4904-92A7-935C4248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650157-69CE-4AE2-976A-DDFD4F6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A6AD9F-038B-48A9-B6DC-3B76FF06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1CE66E-BEA3-4091-A752-C4E40C18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8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856204-E812-4E70-BE24-D32B8E8F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15B3D-7E1A-42BA-AE86-84054DF5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30CB21-24E8-4807-9439-EF7A1A32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59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E78F0-D7A1-48CA-84C6-4F63036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C0C49F-1802-4F39-B7AA-BA5F1068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550DD-2EE4-4FB0-A6FB-1631D4DE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C2E17B-8DC7-4088-A001-19323A39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83ECE1-DCB3-4F6C-A5AC-8E27B60A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AF96F8-4FFC-4506-B02B-E0A5A463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0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CED53-E2AE-42A8-8C63-BDB25302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4C044B-ACB3-4894-9B5A-1E526A249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01C56D-589D-4411-859A-DB009A3FC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873F90-8BCE-41D8-805E-58F546C3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E0F44-7976-4A5D-96B7-7C7763B3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AD8101-CA27-4250-981F-E782E71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8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7F16E9-1347-48CE-9813-7BD6AA61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8F6072-69AF-4888-9BE2-959EC7B83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92490-7AAB-4A6D-BE02-DF943F606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1D7B-A653-4AAC-BD4F-CC3D0A683E0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146CBF-4BC0-4AFF-9E50-86345C00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7A352-73A1-4869-8E8A-442A944F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3267-8CE4-4268-AD58-60654B447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7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C0800-C409-4288-9193-8D08331DF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1898878"/>
            <a:ext cx="9144000" cy="2387600"/>
          </a:xfrm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rgbClr val="002060"/>
                </a:solidFill>
              </a:rPr>
              <a:t>Das Fach Politik und Gesellschaft (</a:t>
            </a:r>
            <a:r>
              <a:rPr lang="de-DE" sz="8000" b="1" dirty="0" err="1">
                <a:solidFill>
                  <a:srgbClr val="002060"/>
                </a:solidFill>
              </a:rPr>
              <a:t>PuG</a:t>
            </a:r>
            <a:r>
              <a:rPr lang="de-DE" sz="8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0F71E2-A3A9-48FC-8F3E-D8B66CA92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4" y="4286478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de-DE" sz="4200" dirty="0" err="1">
                <a:solidFill>
                  <a:srgbClr val="002060"/>
                </a:solidFill>
              </a:rPr>
              <a:t>Jahrganggstufe</a:t>
            </a:r>
            <a:r>
              <a:rPr lang="de-DE" sz="4200" dirty="0">
                <a:solidFill>
                  <a:srgbClr val="002060"/>
                </a:solidFill>
              </a:rPr>
              <a:t> 8 bis 13</a:t>
            </a:r>
          </a:p>
          <a:p>
            <a:r>
              <a:rPr lang="de-DE" sz="4200" dirty="0">
                <a:solidFill>
                  <a:srgbClr val="002060"/>
                </a:solidFill>
              </a:rPr>
              <a:t>- exemplarische Darstellung des Fachs anhand eines Unterrichtsblockes in der 8. Klasse - </a:t>
            </a:r>
          </a:p>
        </p:txBody>
      </p:sp>
    </p:spTree>
    <p:extLst>
      <p:ext uri="{BB962C8B-B14F-4D97-AF65-F5344CB8AC3E}">
        <p14:creationId xmlns:p14="http://schemas.microsoft.com/office/powerpoint/2010/main" val="80865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4100" b="1" dirty="0">
                <a:solidFill>
                  <a:srgbClr val="002060"/>
                </a:solidFill>
              </a:rPr>
              <a:t>Politik und Gesellschaft: Die Schüler*innen lernen…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42" y="1476030"/>
            <a:ext cx="9654117" cy="454263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CF1762C-E208-43EA-9484-1E0736510C04}"/>
              </a:ext>
            </a:extLst>
          </p:cNvPr>
          <p:cNvSpPr/>
          <p:nvPr/>
        </p:nvSpPr>
        <p:spPr>
          <a:xfrm>
            <a:off x="2294414" y="3429000"/>
            <a:ext cx="1946606" cy="9985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7E3A7D7-9C7D-4122-A040-26A33CD77181}"/>
              </a:ext>
            </a:extLst>
          </p:cNvPr>
          <p:cNvSpPr/>
          <p:nvPr/>
        </p:nvSpPr>
        <p:spPr>
          <a:xfrm>
            <a:off x="4687468" y="5009338"/>
            <a:ext cx="3055948" cy="9985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BE0771B-2236-4C18-B46C-6C55526B9F69}"/>
              </a:ext>
            </a:extLst>
          </p:cNvPr>
          <p:cNvSpPr/>
          <p:nvPr/>
        </p:nvSpPr>
        <p:spPr>
          <a:xfrm>
            <a:off x="7743416" y="2373976"/>
            <a:ext cx="1946606" cy="1272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ABB1D-4459-4E91-87C3-1285D5C6D243}"/>
              </a:ext>
            </a:extLst>
          </p:cNvPr>
          <p:cNvSpPr/>
          <p:nvPr/>
        </p:nvSpPr>
        <p:spPr>
          <a:xfrm>
            <a:off x="3991383" y="4260844"/>
            <a:ext cx="1946606" cy="9985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2313B82-B7F9-4B06-90BE-852065A4A0EC}"/>
              </a:ext>
            </a:extLst>
          </p:cNvPr>
          <p:cNvSpPr/>
          <p:nvPr/>
        </p:nvSpPr>
        <p:spPr>
          <a:xfrm>
            <a:off x="7330158" y="3733800"/>
            <a:ext cx="1946606" cy="9985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206FB9FA-94F8-4482-A682-0AE1682CCEE7}"/>
              </a:ext>
            </a:extLst>
          </p:cNvPr>
          <p:cNvSpPr/>
          <p:nvPr/>
        </p:nvSpPr>
        <p:spPr>
          <a:xfrm>
            <a:off x="-602149" y="4843647"/>
            <a:ext cx="4843169" cy="1763487"/>
          </a:xfrm>
          <a:prstGeom prst="wedgeEllipseCallout">
            <a:avLst>
              <a:gd name="adj1" fmla="val 54185"/>
              <a:gd name="adj2" fmla="val -38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…politische und gesellschaftliche Sachverhalte zu analysieren, einzuordnen und zu beurteilen. Dabei entwickeln sie einen eigenen Standpunkt.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927BB841-481E-47A9-BEF5-368D33056B1A}"/>
              </a:ext>
            </a:extLst>
          </p:cNvPr>
          <p:cNvSpPr/>
          <p:nvPr/>
        </p:nvSpPr>
        <p:spPr>
          <a:xfrm>
            <a:off x="-221343" y="1744108"/>
            <a:ext cx="3472543" cy="1763486"/>
          </a:xfrm>
          <a:prstGeom prst="wedgeEllipseCallout">
            <a:avLst>
              <a:gd name="adj1" fmla="val 35933"/>
              <a:gd name="adj2" fmla="val 53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…die Möglichkeiten der eigenen Einflussnahmen kennen und sie erproben diese (z.B. in Form von Planspielen)</a:t>
            </a: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E0218F18-6305-40DE-A04D-121EED695F6D}"/>
              </a:ext>
            </a:extLst>
          </p:cNvPr>
          <p:cNvSpPr/>
          <p:nvPr/>
        </p:nvSpPr>
        <p:spPr>
          <a:xfrm>
            <a:off x="6895853" y="5315124"/>
            <a:ext cx="4788147" cy="1460336"/>
          </a:xfrm>
          <a:prstGeom prst="wedgeEllipseCallout">
            <a:avLst>
              <a:gd name="adj1" fmla="val -52220"/>
              <a:gd name="adj2" fmla="val -282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…politische Prozesse zu verstehen und sie reflektieren eigene Handlungsmöglichkeiten.</a:t>
            </a: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6FC635C1-5D81-4013-8FBE-F3F4EE9F0D40}"/>
              </a:ext>
            </a:extLst>
          </p:cNvPr>
          <p:cNvSpPr/>
          <p:nvPr/>
        </p:nvSpPr>
        <p:spPr>
          <a:xfrm>
            <a:off x="9157071" y="3274920"/>
            <a:ext cx="3127971" cy="1831695"/>
          </a:xfrm>
          <a:prstGeom prst="wedgeEllipseCallout">
            <a:avLst>
              <a:gd name="adj1" fmla="val -58221"/>
              <a:gd name="adj2" fmla="val 14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…sich an den Grundlagen des Grundgesetzes zu orientieren.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FD9D4AAD-3A48-4B2D-B285-9E45E2352E7E}"/>
              </a:ext>
            </a:extLst>
          </p:cNvPr>
          <p:cNvSpPr/>
          <p:nvPr/>
        </p:nvSpPr>
        <p:spPr>
          <a:xfrm>
            <a:off x="9157071" y="1234716"/>
            <a:ext cx="3127971" cy="1831695"/>
          </a:xfrm>
          <a:prstGeom prst="wedgeEllipseCallout">
            <a:avLst>
              <a:gd name="adj1" fmla="val -38964"/>
              <a:gd name="adj2" fmla="val 411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…Informationen zu beschaffen, analysieren und zu bewerten. </a:t>
            </a:r>
            <a:r>
              <a:rPr lang="de-DE">
                <a:solidFill>
                  <a:srgbClr val="002060"/>
                </a:solidFill>
              </a:rPr>
              <a:t>Sie erstellen </a:t>
            </a:r>
            <a:r>
              <a:rPr lang="de-DE" dirty="0">
                <a:solidFill>
                  <a:srgbClr val="002060"/>
                </a:solidFill>
              </a:rPr>
              <a:t>selbst Statistiken etc.</a:t>
            </a:r>
          </a:p>
        </p:txBody>
      </p:sp>
    </p:spTree>
    <p:extLst>
      <p:ext uri="{BB962C8B-B14F-4D97-AF65-F5344CB8AC3E}">
        <p14:creationId xmlns:p14="http://schemas.microsoft.com/office/powerpoint/2010/main" val="33272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9551F-5ED8-40A9-BB88-9C9C428D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17" y="365125"/>
            <a:ext cx="6498771" cy="132556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Unterrichtsinhalte beispielhaft für </a:t>
            </a:r>
            <a:r>
              <a:rPr lang="de-DE" b="1" dirty="0" err="1">
                <a:solidFill>
                  <a:srgbClr val="002060"/>
                </a:solidFill>
              </a:rPr>
              <a:t>PuG</a:t>
            </a:r>
            <a:r>
              <a:rPr lang="de-DE" b="1" dirty="0">
                <a:solidFill>
                  <a:srgbClr val="002060"/>
                </a:solidFill>
              </a:rPr>
              <a:t> in der 8. Jahrgangsstufe (vierstündig)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050E7-646C-4BAC-A563-BF49EF9A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172200" cy="4351338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Die Jugendphase bewusst erleben</a:t>
            </a:r>
          </a:p>
          <a:p>
            <a:r>
              <a:rPr lang="de-DE" dirty="0">
                <a:solidFill>
                  <a:srgbClr val="002060"/>
                </a:solidFill>
              </a:rPr>
              <a:t>Gesellschaftliche Grundwerte und soziale Normen reflektieren</a:t>
            </a:r>
          </a:p>
          <a:p>
            <a:r>
              <a:rPr lang="de-DE" dirty="0">
                <a:solidFill>
                  <a:srgbClr val="002060"/>
                </a:solidFill>
              </a:rPr>
              <a:t>Politik als Gestaltungsmittel für das Zusammenleben verstehen</a:t>
            </a:r>
          </a:p>
          <a:p>
            <a:r>
              <a:rPr lang="de-DE" dirty="0">
                <a:solidFill>
                  <a:srgbClr val="002060"/>
                </a:solidFill>
              </a:rPr>
              <a:t>Grenzüberschreitende Zusammenarbeit vor Ort untersuchen</a:t>
            </a:r>
          </a:p>
          <a:p>
            <a:r>
              <a:rPr lang="de-DE" dirty="0">
                <a:solidFill>
                  <a:srgbClr val="002060"/>
                </a:solidFill>
              </a:rPr>
              <a:t>Sich im Leben orientieren – Vorbilder, Idole und Influencer hinterfragen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5BBB31F-0E98-4610-B3D5-40B497A519B4}"/>
              </a:ext>
            </a:extLst>
          </p:cNvPr>
          <p:cNvSpPr/>
          <p:nvPr/>
        </p:nvSpPr>
        <p:spPr>
          <a:xfrm>
            <a:off x="900390" y="3601276"/>
            <a:ext cx="4101015" cy="1374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BF075-B277-4D16-BA4B-90BD697C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253" y="-56738"/>
            <a:ext cx="5222658" cy="3485738"/>
          </a:xfrm>
          <a:prstGeom prst="rect">
            <a:avLst/>
          </a:prstGeom>
        </p:spPr>
      </p:pic>
      <p:pic>
        <p:nvPicPr>
          <p:cNvPr id="7" name="Grafik 6" descr="Ein Bild, das Gebäude, drinnen, Tisch, Halle enthält.&#10;&#10;Automatisch generierte Beschreibung">
            <a:extLst>
              <a:ext uri="{FF2B5EF4-FFF2-40B4-BE49-F238E27FC236}">
                <a16:creationId xmlns:a16="http://schemas.microsoft.com/office/drawing/2014/main" id="{616B0DF0-59A5-473D-A623-562CAAEB4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1" y="3563937"/>
            <a:ext cx="5116286" cy="341085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A71663C-C1FD-43A5-AA52-4C3DAA04BCBC}"/>
              </a:ext>
            </a:extLst>
          </p:cNvPr>
          <p:cNvSpPr/>
          <p:nvPr/>
        </p:nvSpPr>
        <p:spPr>
          <a:xfrm>
            <a:off x="5246917" y="4975439"/>
            <a:ext cx="6498771" cy="1029636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BDD3A3BE-FAC6-48D2-B98F-3C91A20E0AAD}"/>
              </a:ext>
            </a:extLst>
          </p:cNvPr>
          <p:cNvSpPr/>
          <p:nvPr/>
        </p:nvSpPr>
        <p:spPr>
          <a:xfrm>
            <a:off x="8483600" y="6140013"/>
            <a:ext cx="3563257" cy="657661"/>
          </a:xfrm>
          <a:prstGeom prst="wedgeRoundRectCallout">
            <a:avLst>
              <a:gd name="adj1" fmla="val -59080"/>
              <a:gd name="adj2" fmla="val -42075"/>
              <a:gd name="adj3" fmla="val 16667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rgbClr val="FF3399"/>
                </a:solidFill>
              </a:rPr>
              <a:t>Was lernen Schülerinnen zum Beispiel in diesem Lernbereich?</a:t>
            </a:r>
          </a:p>
        </p:txBody>
      </p:sp>
    </p:spTree>
    <p:extLst>
      <p:ext uri="{BB962C8B-B14F-4D97-AF65-F5344CB8AC3E}">
        <p14:creationId xmlns:p14="http://schemas.microsoft.com/office/powerpoint/2010/main" val="18623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8957DE9-E973-4AAB-8C06-88D884457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726" r="3022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C7BEBC-7D93-458B-877B-FC607D16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55" y="544445"/>
            <a:ext cx="5051515" cy="1311664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Vorbilder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Idole</a:t>
            </a:r>
            <a:r>
              <a:rPr lang="en-US" sz="2800" b="1" dirty="0">
                <a:solidFill>
                  <a:srgbClr val="002060"/>
                </a:solidFill>
              </a:rPr>
              <a:t> und Influencer: </a:t>
            </a:r>
            <a:r>
              <a:rPr lang="de-DE" sz="2800" dirty="0">
                <a:solidFill>
                  <a:srgbClr val="002060"/>
                </a:solidFill>
              </a:rPr>
              <a:t>Inhalte und Fähigkeiten, die vermittelt werden: </a:t>
            </a:r>
            <a:r>
              <a:rPr lang="de-DE" sz="2800">
                <a:solidFill>
                  <a:srgbClr val="002060"/>
                </a:solidFill>
              </a:rPr>
              <a:t>Die Schüler*innen</a:t>
            </a:r>
            <a:r>
              <a:rPr lang="de-DE" sz="28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96975-2DBA-4373-A6CE-EDBF2B1E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270724"/>
            <a:ext cx="5428888" cy="4231675"/>
          </a:xfrm>
        </p:spPr>
        <p:txBody>
          <a:bodyPr anchor="ctr">
            <a:no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…reflektieren Gründe für die Popularität von Personen und Gruppen, um zwischen Wertschätzung und Personenkult zu unterscheiden.</a:t>
            </a:r>
          </a:p>
          <a:p>
            <a:r>
              <a:rPr lang="de-DE" sz="1400" dirty="0">
                <a:solidFill>
                  <a:srgbClr val="002060"/>
                </a:solidFill>
              </a:rPr>
              <a:t>…beurteilen anhand von Beispielen aus unterschiedlichen gesellschaftlichen Bereichen die Bedeutung von Vorbildern, Idolen und Influencern für die persönliche Entwicklung. </a:t>
            </a:r>
          </a:p>
          <a:p>
            <a:r>
              <a:rPr lang="de-DE" sz="1400" dirty="0">
                <a:solidFill>
                  <a:srgbClr val="002060"/>
                </a:solidFill>
              </a:rPr>
              <a:t>…analysieren die Rolle der Medien bei Produktion und Vermittlung von Identifikationsfiguren, um dahinter liegende Strategien, Interessen und Mechanismen nachzuvollziehen. </a:t>
            </a:r>
          </a:p>
          <a:p>
            <a:r>
              <a:rPr lang="de-DE" sz="1400" dirty="0">
                <a:solidFill>
                  <a:srgbClr val="002060"/>
                </a:solidFill>
              </a:rPr>
              <a:t>…erschließen anhand von Biografien mögliche Folgen von Popularität für den Einzelnen und die Gesellschaft und gelangen so zu einem differenzierten Bild von Popularität. </a:t>
            </a:r>
          </a:p>
          <a:p>
            <a:r>
              <a:rPr lang="de-DE" sz="1400" dirty="0">
                <a:solidFill>
                  <a:srgbClr val="002060"/>
                </a:solidFill>
              </a:rPr>
              <a:t>…nutzen ihr Wissen über Funktionen von Vorbildern und Idolen zur kritischen Abwägung, inwiefern diese bei der persönlichen Orientierung in der Gesellschaft Hilfe bieten. </a:t>
            </a:r>
          </a:p>
          <a:p>
            <a:r>
              <a:rPr lang="de-DE" sz="1400" dirty="0">
                <a:solidFill>
                  <a:srgbClr val="002060"/>
                </a:solidFill>
              </a:rPr>
              <a:t>…entwickeln auf Grundlage des reflektierten Umgangs mit Vorbildern, Idolen und Influencern sowie des Erkennens möglicher Gefahren für den Einzelnen und die Gesellschaft Ideen, diesen Gefahren zu entgehen. </a:t>
            </a:r>
          </a:p>
          <a:p>
            <a:endParaRPr lang="de-D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9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A195D7B-9661-4021-9EB0-D4210866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1" r="14152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F2EF10E-AAD0-49E0-86A4-0815D7F0C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75" r="-2" b="18874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05BFA11-7F2C-440A-8207-CE96BD120F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83" b="-3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99" name="Freeform: Shape 91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0" name="Freeform: Shape 93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AA690E-BDC0-48CE-91DA-190FB234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rgbClr val="002060"/>
                </a:solidFill>
              </a:rPr>
              <a:t>Optionale Themen in der 8. Jahrgangsstufe, aus denen die Klasse zwei wählen kann:</a:t>
            </a:r>
            <a:br>
              <a:rPr lang="de-DE" sz="2800" b="1" dirty="0">
                <a:solidFill>
                  <a:srgbClr val="002060"/>
                </a:solidFill>
              </a:rPr>
            </a:br>
            <a:r>
              <a:rPr lang="de-DE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98AC9-308C-4032-BE35-2F046787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5122216" cy="4114654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Heimat verstehen und gestalten</a:t>
            </a:r>
          </a:p>
          <a:p>
            <a:r>
              <a:rPr lang="de-DE" sz="2400" dirty="0">
                <a:solidFill>
                  <a:srgbClr val="002060"/>
                </a:solidFill>
              </a:rPr>
              <a:t>Politisches Geschehen mitverfolgen und aktuelle Fragen diskutieren</a:t>
            </a:r>
          </a:p>
          <a:p>
            <a:r>
              <a:rPr lang="de-DE" sz="2400" dirty="0">
                <a:solidFill>
                  <a:srgbClr val="002060"/>
                </a:solidFill>
              </a:rPr>
              <a:t>Die anderen und ich – Zusammenleben in der sozialen Gruppe</a:t>
            </a:r>
          </a:p>
          <a:p>
            <a:r>
              <a:rPr lang="de-DE" sz="2400" dirty="0">
                <a:solidFill>
                  <a:srgbClr val="002060"/>
                </a:solidFill>
              </a:rPr>
              <a:t>Bewusst leben, sich gesund ernähren</a:t>
            </a:r>
          </a:p>
          <a:p>
            <a:pPr marL="0" indent="0">
              <a:buNone/>
            </a:pPr>
            <a:r>
              <a:rPr lang="de-DE" sz="2400" u="sng" dirty="0">
                <a:solidFill>
                  <a:srgbClr val="002060"/>
                </a:solidFill>
              </a:rPr>
              <a:t>Für den Unterrichtsstoff in den höheren Jahrgangsstufen:</a:t>
            </a:r>
          </a:p>
          <a:p>
            <a:r>
              <a:rPr lang="de-DE" sz="2400" dirty="0">
                <a:solidFill>
                  <a:srgbClr val="002060"/>
                </a:solidFill>
              </a:rPr>
              <a:t>s. Dokument „Lehrplan Übersicht G9“</a:t>
            </a:r>
          </a:p>
          <a:p>
            <a:r>
              <a:rPr lang="de-DE" sz="2400" dirty="0">
                <a:solidFill>
                  <a:srgbClr val="002060"/>
                </a:solidFill>
              </a:rPr>
              <a:t>https://www.lehrplanplus.bayern.de/schulart/gymnasium/jgs/9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6C9085-8376-4F18-8A5B-5D216E7C09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58" r="24104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14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C761C-60B4-492D-BBB1-DD3D3348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002060"/>
                </a:solidFill>
              </a:rPr>
              <a:t>PuG</a:t>
            </a:r>
            <a:r>
              <a:rPr lang="de-DE" b="1" dirty="0">
                <a:solidFill>
                  <a:srgbClr val="002060"/>
                </a:solidFill>
              </a:rPr>
              <a:t> – Progression der Inhalte/ Oberstufe noch in Bearbeiten (s. Dokument Lehrplan Übersicht)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DD6FFC6-A3BD-4878-B187-55849F63F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963560"/>
              </p:ext>
            </p:extLst>
          </p:nvPr>
        </p:nvGraphicFramePr>
        <p:xfrm>
          <a:off x="830253" y="1823190"/>
          <a:ext cx="10523548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30887">
                  <a:extLst>
                    <a:ext uri="{9D8B030D-6E8A-4147-A177-3AD203B41FA5}">
                      <a16:colId xmlns:a16="http://schemas.microsoft.com/office/drawing/2014/main" val="777051227"/>
                    </a:ext>
                  </a:extLst>
                </a:gridCol>
                <a:gridCol w="2630887">
                  <a:extLst>
                    <a:ext uri="{9D8B030D-6E8A-4147-A177-3AD203B41FA5}">
                      <a16:colId xmlns:a16="http://schemas.microsoft.com/office/drawing/2014/main" val="1948370533"/>
                    </a:ext>
                  </a:extLst>
                </a:gridCol>
                <a:gridCol w="2636847">
                  <a:extLst>
                    <a:ext uri="{9D8B030D-6E8A-4147-A177-3AD203B41FA5}">
                      <a16:colId xmlns:a16="http://schemas.microsoft.com/office/drawing/2014/main" val="2971752463"/>
                    </a:ext>
                  </a:extLst>
                </a:gridCol>
                <a:gridCol w="2624927">
                  <a:extLst>
                    <a:ext uri="{9D8B030D-6E8A-4147-A177-3AD203B41FA5}">
                      <a16:colId xmlns:a16="http://schemas.microsoft.com/office/drawing/2014/main" val="1757778887"/>
                    </a:ext>
                  </a:extLst>
                </a:gridCol>
              </a:tblGrid>
              <a:tr h="371064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8. Jahrgangsstufe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 Jahrgangsstufe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 Jahrgangsstufe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Gegenstandsbereiche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52702"/>
                  </a:ext>
                </a:extLst>
              </a:tr>
              <a:tr h="640467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Jugendliche Lebenswelten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Jugend und 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Mitwirkungsmöglich-</a:t>
                      </a:r>
                      <a:r>
                        <a:rPr lang="de-DE" sz="2000" dirty="0" err="1">
                          <a:solidFill>
                            <a:srgbClr val="002060"/>
                          </a:solidFill>
                        </a:rPr>
                        <a:t>keiten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060"/>
                          </a:solidFill>
                        </a:rPr>
                        <a:t>Lebenswelt und Mitgestaltung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50544"/>
                  </a:ext>
                </a:extLst>
              </a:tr>
              <a:tr h="1189439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Der Einzelne als Teil der Gesellschaft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Gesellschaftlicher Wandel an einem Beispiel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Grundlagen und Grundwerte des demokratischen Zusammenlebens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Zusammenleben in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26332"/>
                  </a:ext>
                </a:extLst>
              </a:tr>
              <a:tr h="914953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Politik als ständiger Versuch der Problemlösung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Kommunal- und Landespolitik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Politisches System der Bundesrepublik 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Politische</a:t>
                      </a:r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Strukturen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92493"/>
                  </a:ext>
                </a:extLst>
              </a:tr>
              <a:tr h="914953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Grenzüberschreitende Beziehungen in der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Aspekte der Globalisierung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2060"/>
                          </a:solidFill>
                        </a:rPr>
                        <a:t>Deutschlands Rolle in der internationalen 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Herausforderungen der internationalen Politik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3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2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Macintosh PowerPoint</Application>
  <PresentationFormat>Breitbild</PresentationFormat>
  <Paragraphs>66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Das Fach Politik und Gesellschaft (PuG)</vt:lpstr>
      <vt:lpstr>Politik und Gesellschaft: Die Schüler*innen lernen…</vt:lpstr>
      <vt:lpstr>Unterrichtsinhalte beispielhaft für PuG in der 8. Jahrgangsstufe (vierstündig)</vt:lpstr>
      <vt:lpstr>Vorbilder, Idole und Influencer: Inhalte und Fähigkeiten, die vermittelt werden: Die Schüler*innen…</vt:lpstr>
      <vt:lpstr>Optionale Themen in der 8. Jahrgangsstufe, aus denen die Klasse zwei wählen kann:  </vt:lpstr>
      <vt:lpstr>PuG – Progression der Inhalte/ Oberstufe noch in Bearbeiten (s. Dokument Lehrplan Übersicht)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Sozialwissenschaftlicher Zweig am BBG</dc:title>
  <dc:creator>Marianne Mischung</dc:creator>
  <cp:lastModifiedBy>Marianne Mischung</cp:lastModifiedBy>
  <cp:revision>2</cp:revision>
  <dcterms:created xsi:type="dcterms:W3CDTF">2020-04-14T10:31:04Z</dcterms:created>
  <dcterms:modified xsi:type="dcterms:W3CDTF">2023-02-27T16:14:07Z</dcterms:modified>
</cp:coreProperties>
</file>